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16"/>
  </p:notesMasterIdLst>
  <p:sldIdLst>
    <p:sldId id="256" r:id="rId2"/>
    <p:sldId id="257" r:id="rId3"/>
    <p:sldId id="259" r:id="rId4"/>
    <p:sldId id="269" r:id="rId5"/>
    <p:sldId id="261" r:id="rId6"/>
    <p:sldId id="266" r:id="rId7"/>
    <p:sldId id="267" r:id="rId8"/>
    <p:sldId id="270" r:id="rId9"/>
    <p:sldId id="268" r:id="rId10"/>
    <p:sldId id="271" r:id="rId11"/>
    <p:sldId id="263" r:id="rId12"/>
    <p:sldId id="264" r:id="rId13"/>
    <p:sldId id="265" r:id="rId14"/>
    <p:sldId id="262"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94660"/>
  </p:normalViewPr>
  <p:slideViewPr>
    <p:cSldViewPr snapToGrid="0">
      <p:cViewPr varScale="1">
        <p:scale>
          <a:sx n="70" d="100"/>
          <a:sy n="70" d="100"/>
        </p:scale>
        <p:origin x="53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685DA8-5E27-428E-8199-35670595BC63}" type="datetimeFigureOut">
              <a:rPr lang="en-US" smtClean="0"/>
              <a:t>7/28/2017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A7FAA5-4963-4F1F-928F-D3CAA4A03390}" type="slidenum">
              <a:rPr lang="en-US" smtClean="0"/>
              <a:t>‹#›</a:t>
            </a:fld>
            <a:endParaRPr lang="en-US"/>
          </a:p>
        </p:txBody>
      </p:sp>
    </p:spTree>
    <p:extLst>
      <p:ext uri="{BB962C8B-B14F-4D97-AF65-F5344CB8AC3E}">
        <p14:creationId xmlns:p14="http://schemas.microsoft.com/office/powerpoint/2010/main" val="571108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presentation includes a comprehensive report including the background of the project, specific goals and objectives, the research conducted to address the objectives, results obtained, conclusions reached and detailed recommendations. I will also present the key findings in a PowerPoint presentation.   </a:t>
            </a:r>
            <a:endParaRPr lang="en-US" dirty="0"/>
          </a:p>
        </p:txBody>
      </p:sp>
      <p:sp>
        <p:nvSpPr>
          <p:cNvPr id="4" name="Slide Number Placeholder 3"/>
          <p:cNvSpPr>
            <a:spLocks noGrp="1"/>
          </p:cNvSpPr>
          <p:nvPr>
            <p:ph type="sldNum" sz="quarter" idx="10"/>
          </p:nvPr>
        </p:nvSpPr>
        <p:spPr/>
        <p:txBody>
          <a:bodyPr/>
          <a:lstStyle/>
          <a:p>
            <a:fld id="{F9A7FAA5-4963-4F1F-928F-D3CAA4A03390}" type="slidenum">
              <a:rPr lang="en-US" smtClean="0"/>
              <a:t>2</a:t>
            </a:fld>
            <a:endParaRPr lang="en-US"/>
          </a:p>
        </p:txBody>
      </p:sp>
    </p:spTree>
    <p:extLst>
      <p:ext uri="{BB962C8B-B14F-4D97-AF65-F5344CB8AC3E}">
        <p14:creationId xmlns:p14="http://schemas.microsoft.com/office/powerpoint/2010/main" val="1906894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sets with low quality scores may be suitable for data examination even if they are not suitable for predictive analysis. The overall score is an average of the data quality score for every field in the data set, as determined by missing and constant values, influential categories, outliers, disproportion and skewness. An instance of this would be to eliminate fields with more than 25% misplaced values and fields with constant values.”</a:t>
            </a:r>
          </a:p>
          <a:p>
            <a:r>
              <a:rPr lang="en-US" dirty="0" smtClean="0"/>
              <a:t>Cite: IBM Watson Analytics Quality In, Quality Out, McKinley Stacker IV</a:t>
            </a:r>
          </a:p>
          <a:p>
            <a:r>
              <a:rPr lang="en-US" dirty="0" smtClean="0"/>
              <a:t>https://www.ibm.com/communities/analytics/watson-analytics-blog/quality-in-quality-out/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9A7FAA5-4963-4F1F-928F-D3CAA4A03390}" type="slidenum">
              <a:rPr lang="en-US" smtClean="0"/>
              <a:t>5</a:t>
            </a:fld>
            <a:endParaRPr lang="en-US"/>
          </a:p>
        </p:txBody>
      </p:sp>
    </p:spTree>
    <p:extLst>
      <p:ext uri="{BB962C8B-B14F-4D97-AF65-F5344CB8AC3E}">
        <p14:creationId xmlns:p14="http://schemas.microsoft.com/office/powerpoint/2010/main" val="365942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information sheds light on an alarming fact since the U.S is shown having a relatively high fatality rate due to landslides and if only 5% of the fatalities are reported this would put the U.S at a very high rate depending on the report rate of other countries. </a:t>
            </a:r>
          </a:p>
          <a:p>
            <a:endParaRPr lang="en-US" dirty="0"/>
          </a:p>
        </p:txBody>
      </p:sp>
      <p:sp>
        <p:nvSpPr>
          <p:cNvPr id="4" name="Slide Number Placeholder 3"/>
          <p:cNvSpPr>
            <a:spLocks noGrp="1"/>
          </p:cNvSpPr>
          <p:nvPr>
            <p:ph type="sldNum" sz="quarter" idx="10"/>
          </p:nvPr>
        </p:nvSpPr>
        <p:spPr/>
        <p:txBody>
          <a:bodyPr/>
          <a:lstStyle/>
          <a:p>
            <a:fld id="{F9A7FAA5-4963-4F1F-928F-D3CAA4A03390}" type="slidenum">
              <a:rPr lang="en-US" smtClean="0"/>
              <a:t>9</a:t>
            </a:fld>
            <a:endParaRPr lang="en-US"/>
          </a:p>
        </p:txBody>
      </p:sp>
    </p:spTree>
    <p:extLst>
      <p:ext uri="{BB962C8B-B14F-4D97-AF65-F5344CB8AC3E}">
        <p14:creationId xmlns:p14="http://schemas.microsoft.com/office/powerpoint/2010/main" val="1110227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floods and landslides often occur in a cascading manner, thus posing significant risk, losses that are significantly greater than the sum of the losses from the hazards when acting separately are acquired (</a:t>
            </a:r>
            <a:r>
              <a:rPr lang="en-US" dirty="0" err="1" smtClean="0"/>
              <a:t>Ke</a:t>
            </a:r>
            <a:r>
              <a:rPr lang="en-US" dirty="0" smtClean="0"/>
              <a:t>, </a:t>
            </a:r>
            <a:r>
              <a:rPr lang="en-US" dirty="0" err="1" smtClean="0"/>
              <a:t>Xianwu</a:t>
            </a:r>
            <a:r>
              <a:rPr lang="en-US" dirty="0" smtClean="0"/>
              <a:t>, Yang, </a:t>
            </a:r>
            <a:r>
              <a:rPr lang="en-US" dirty="0" err="1" smtClean="0"/>
              <a:t>Gourley</a:t>
            </a:r>
            <a:r>
              <a:rPr lang="en-US" dirty="0" smtClean="0"/>
              <a:t>, Ning, </a:t>
            </a:r>
            <a:r>
              <a:rPr lang="en-US" dirty="0" err="1" smtClean="0"/>
              <a:t>Zhanming</a:t>
            </a:r>
            <a:r>
              <a:rPr lang="en-US" dirty="0" smtClean="0"/>
              <a:t>, &amp; Wooten, 2016).</a:t>
            </a:r>
            <a:endParaRPr lang="en-US" dirty="0"/>
          </a:p>
        </p:txBody>
      </p:sp>
      <p:sp>
        <p:nvSpPr>
          <p:cNvPr id="4" name="Slide Number Placeholder 3"/>
          <p:cNvSpPr>
            <a:spLocks noGrp="1"/>
          </p:cNvSpPr>
          <p:nvPr>
            <p:ph type="sldNum" sz="quarter" idx="10"/>
          </p:nvPr>
        </p:nvSpPr>
        <p:spPr/>
        <p:txBody>
          <a:bodyPr/>
          <a:lstStyle/>
          <a:p>
            <a:fld id="{F9A7FAA5-4963-4F1F-928F-D3CAA4A03390}" type="slidenum">
              <a:rPr lang="en-US" smtClean="0"/>
              <a:t>10</a:t>
            </a:fld>
            <a:endParaRPr lang="en-US"/>
          </a:p>
        </p:txBody>
      </p:sp>
    </p:spTree>
    <p:extLst>
      <p:ext uri="{BB962C8B-B14F-4D97-AF65-F5344CB8AC3E}">
        <p14:creationId xmlns:p14="http://schemas.microsoft.com/office/powerpoint/2010/main" val="141078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005446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25116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3252073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817177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2909363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094772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7/28/2017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6696574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89534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smtClean="0"/>
              <a:t>7/28/2017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1822342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66570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smtClean="0"/>
              <a:t>7/28/2017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336846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7/28/2017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54498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7/28/2017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3646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7/28/2017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46614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7/28/2017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1848033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7/28/2017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600032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7/28/2017</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95345690"/>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1071681"/>
            <a:ext cx="7766936" cy="1646302"/>
          </a:xfrm>
        </p:spPr>
        <p:txBody>
          <a:bodyPr/>
          <a:lstStyle/>
          <a:p>
            <a:r>
              <a:rPr lang="en-US" dirty="0" smtClean="0"/>
              <a:t>NASA Landslide Global Fatality Data Analysis Project</a:t>
            </a:r>
            <a:endParaRPr lang="en-US" dirty="0"/>
          </a:p>
        </p:txBody>
      </p:sp>
      <p:sp>
        <p:nvSpPr>
          <p:cNvPr id="3" name="Subtitle 2"/>
          <p:cNvSpPr>
            <a:spLocks noGrp="1"/>
          </p:cNvSpPr>
          <p:nvPr>
            <p:ph type="subTitle" idx="1"/>
          </p:nvPr>
        </p:nvSpPr>
        <p:spPr>
          <a:xfrm>
            <a:off x="1507067" y="2944679"/>
            <a:ext cx="7766936" cy="2203054"/>
          </a:xfrm>
        </p:spPr>
        <p:txBody>
          <a:bodyPr>
            <a:normAutofit/>
          </a:bodyPr>
          <a:lstStyle/>
          <a:p>
            <a:r>
              <a:rPr lang="en-US" sz="2400" b="1" dirty="0"/>
              <a:t>Data 670 Data Analytics</a:t>
            </a:r>
            <a:endParaRPr lang="en-US" sz="2400" dirty="0"/>
          </a:p>
          <a:p>
            <a:r>
              <a:rPr lang="en-US" sz="2400" b="1" i="1" dirty="0" smtClean="0"/>
              <a:t>Bohannon Smith</a:t>
            </a:r>
            <a:endParaRPr lang="en-US" sz="2400" dirty="0"/>
          </a:p>
          <a:p>
            <a:r>
              <a:rPr lang="en-US" sz="2400" b="1" dirty="0"/>
              <a:t>Professors Dr. Marion Smith and Dr. Jon McKeeby</a:t>
            </a:r>
            <a:endParaRPr lang="en-US" sz="2400"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75644548"/>
      </p:ext>
    </p:extLst>
  </p:cSld>
  <p:clrMapOvr>
    <a:masterClrMapping/>
  </p:clrMapOvr>
  <mc:AlternateContent xmlns:mc="http://schemas.openxmlformats.org/markup-compatibility/2006">
    <mc:Choice xmlns:p14="http://schemas.microsoft.com/office/powerpoint/2010/main" Requires="p14">
      <p:transition spd="slow" p14:dur="2000" advTm="66841"/>
    </mc:Choice>
    <mc:Fallback>
      <p:transition spd="slow" advTm="668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4351"/>
          </a:xfrm>
        </p:spPr>
        <p:txBody>
          <a:bodyPr>
            <a:normAutofit/>
          </a:bodyPr>
          <a:lstStyle/>
          <a:p>
            <a:r>
              <a:rPr lang="en-US" sz="2800" dirty="0"/>
              <a:t>Recommendations: </a:t>
            </a:r>
            <a:r>
              <a:rPr lang="en-US" sz="2800" dirty="0" smtClean="0"/>
              <a:t>Education &amp; Prevention</a:t>
            </a:r>
            <a:endParaRPr lang="en-US" sz="2800" dirty="0"/>
          </a:p>
        </p:txBody>
      </p:sp>
      <p:sp>
        <p:nvSpPr>
          <p:cNvPr id="3" name="Content Placeholder 2"/>
          <p:cNvSpPr>
            <a:spLocks noGrp="1"/>
          </p:cNvSpPr>
          <p:nvPr>
            <p:ph idx="1"/>
          </p:nvPr>
        </p:nvSpPr>
        <p:spPr>
          <a:xfrm>
            <a:off x="677334" y="1434812"/>
            <a:ext cx="8596668" cy="3880773"/>
          </a:xfrm>
        </p:spPr>
        <p:txBody>
          <a:bodyPr/>
          <a:lstStyle/>
          <a:p>
            <a:r>
              <a:rPr lang="en-US" dirty="0" smtClean="0"/>
              <a:t>     </a:t>
            </a:r>
            <a:r>
              <a:rPr lang="en-US" sz="2400" dirty="0"/>
              <a:t>A</a:t>
            </a:r>
            <a:r>
              <a:rPr lang="en-US" sz="2400" dirty="0" smtClean="0"/>
              <a:t>pproximately </a:t>
            </a:r>
            <a:r>
              <a:rPr lang="en-US" sz="2400" dirty="0"/>
              <a:t>60% of the reported landslides have daily precipitation exceeding the 95th percentile of precipitation which would place precipitation as a very strong predictor of </a:t>
            </a:r>
            <a:r>
              <a:rPr lang="en-US" sz="2400" dirty="0" smtClean="0"/>
              <a:t>landslides </a:t>
            </a:r>
            <a:r>
              <a:rPr lang="en-US" sz="1400" dirty="0" smtClean="0"/>
              <a:t>(</a:t>
            </a:r>
            <a:r>
              <a:rPr lang="en-US" sz="1400" dirty="0" err="1" smtClean="0"/>
              <a:t>Kirschbaum</a:t>
            </a:r>
            <a:r>
              <a:rPr lang="en-US" sz="1400" dirty="0"/>
              <a:t>, Stanley, &amp; Zhou, 2015). </a:t>
            </a:r>
            <a:endParaRPr lang="en-US" sz="1400" dirty="0" smtClean="0"/>
          </a:p>
          <a:p>
            <a:endParaRPr lang="en-US" sz="2400" dirty="0"/>
          </a:p>
        </p:txBody>
      </p:sp>
      <p:pic>
        <p:nvPicPr>
          <p:cNvPr id="4" name="Picture 3"/>
          <p:cNvPicPr/>
          <p:nvPr/>
        </p:nvPicPr>
        <p:blipFill>
          <a:blip r:embed="rId5"/>
          <a:stretch>
            <a:fillRect/>
          </a:stretch>
        </p:blipFill>
        <p:spPr>
          <a:xfrm>
            <a:off x="1852992" y="3063487"/>
            <a:ext cx="6245352" cy="3511296"/>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35955760"/>
      </p:ext>
    </p:extLst>
  </p:cSld>
  <p:clrMapOvr>
    <a:masterClrMapping/>
  </p:clrMapOvr>
  <mc:AlternateContent xmlns:mc="http://schemas.openxmlformats.org/markup-compatibility/2006">
    <mc:Choice xmlns:p14="http://schemas.microsoft.com/office/powerpoint/2010/main" Requires="p14">
      <p:transition spd="slow" p14:dur="2000" advTm="71242"/>
    </mc:Choice>
    <mc:Fallback>
      <p:transition spd="slow" advTm="712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Learned</a:t>
            </a:r>
            <a:endParaRPr lang="en-US" dirty="0"/>
          </a:p>
        </p:txBody>
      </p:sp>
      <p:sp>
        <p:nvSpPr>
          <p:cNvPr id="3" name="Content Placeholder 2"/>
          <p:cNvSpPr>
            <a:spLocks noGrp="1"/>
          </p:cNvSpPr>
          <p:nvPr>
            <p:ph idx="1"/>
          </p:nvPr>
        </p:nvSpPr>
        <p:spPr/>
        <p:txBody>
          <a:bodyPr>
            <a:normAutofit lnSpcReduction="10000"/>
          </a:bodyPr>
          <a:lstStyle/>
          <a:p>
            <a:r>
              <a:rPr lang="en-US" dirty="0" smtClean="0"/>
              <a:t>      </a:t>
            </a:r>
            <a:r>
              <a:rPr lang="en-US" sz="2400" dirty="0" smtClean="0"/>
              <a:t>Previous studies on the connection </a:t>
            </a:r>
            <a:r>
              <a:rPr lang="en-US" sz="2400" dirty="0"/>
              <a:t>between rainfall, hydrological processes and slope stability, and </a:t>
            </a:r>
            <a:r>
              <a:rPr lang="en-US" sz="2400" dirty="0" smtClean="0"/>
              <a:t>landslide fatalities provide a useful </a:t>
            </a:r>
            <a:r>
              <a:rPr lang="en-US" sz="2400" dirty="0"/>
              <a:t>prototype model system for operational forecasting of flood and </a:t>
            </a:r>
            <a:r>
              <a:rPr lang="en-US" sz="2400" dirty="0" smtClean="0"/>
              <a:t>landslide (</a:t>
            </a:r>
            <a:r>
              <a:rPr lang="en-US" sz="1900" dirty="0" err="1" smtClean="0"/>
              <a:t>Ke</a:t>
            </a:r>
            <a:r>
              <a:rPr lang="en-US" sz="1900" dirty="0"/>
              <a:t>, </a:t>
            </a:r>
            <a:r>
              <a:rPr lang="en-US" sz="1900" dirty="0" err="1"/>
              <a:t>Xianwu</a:t>
            </a:r>
            <a:r>
              <a:rPr lang="en-US" sz="1900" dirty="0"/>
              <a:t>, Yang, </a:t>
            </a:r>
            <a:r>
              <a:rPr lang="en-US" sz="1900" dirty="0" err="1"/>
              <a:t>Gourley</a:t>
            </a:r>
            <a:r>
              <a:rPr lang="en-US" sz="1900" dirty="0"/>
              <a:t>, Ning, </a:t>
            </a:r>
            <a:r>
              <a:rPr lang="en-US" sz="1900" dirty="0" err="1"/>
              <a:t>Zhanming</a:t>
            </a:r>
            <a:r>
              <a:rPr lang="en-US" sz="1900" dirty="0"/>
              <a:t>, &amp; Wooten, 2016</a:t>
            </a:r>
            <a:r>
              <a:rPr lang="en-US" sz="2400" dirty="0" smtClean="0"/>
              <a:t>).”</a:t>
            </a:r>
          </a:p>
          <a:p>
            <a:endParaRPr lang="en-US" sz="2400" dirty="0"/>
          </a:p>
          <a:p>
            <a:r>
              <a:rPr lang="en-US" sz="2400" dirty="0" smtClean="0"/>
              <a:t>    Promotion and advocacy for data collection. We need to communicate with other countries that have high fatality rates that it is important to report fatalities and practice efficient data collection.</a:t>
            </a:r>
            <a:endParaRPr lang="en-US" sz="2400"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83853419"/>
      </p:ext>
    </p:extLst>
  </p:cSld>
  <p:clrMapOvr>
    <a:masterClrMapping/>
  </p:clrMapOvr>
  <mc:AlternateContent xmlns:mc="http://schemas.openxmlformats.org/markup-compatibility/2006">
    <mc:Choice xmlns:p14="http://schemas.microsoft.com/office/powerpoint/2010/main" Requires="p14">
      <p:transition spd="slow" p14:dur="2000" advTm="87543"/>
    </mc:Choice>
    <mc:Fallback>
      <p:transition spd="slow" advTm="875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
        <p:nvSpPr>
          <p:cNvPr id="3" name="Content Placeholder 2"/>
          <p:cNvSpPr>
            <a:spLocks noGrp="1"/>
          </p:cNvSpPr>
          <p:nvPr>
            <p:ph idx="1"/>
          </p:nvPr>
        </p:nvSpPr>
        <p:spPr/>
        <p:txBody>
          <a:bodyPr>
            <a:normAutofit/>
          </a:bodyPr>
          <a:lstStyle/>
          <a:p>
            <a:r>
              <a:rPr lang="en-US" sz="2400" dirty="0" smtClean="0"/>
              <a:t>     </a:t>
            </a:r>
            <a:r>
              <a:rPr lang="en-US" sz="3200" dirty="0" smtClean="0"/>
              <a:t>Next I will get more involved in the actual account </a:t>
            </a:r>
            <a:r>
              <a:rPr lang="en-US" sz="3200" dirty="0"/>
              <a:t>of the techniques used in </a:t>
            </a:r>
            <a:r>
              <a:rPr lang="en-US" sz="3200" dirty="0" smtClean="0"/>
              <a:t>the collection of this data and how it can be improved. I will also do further research on the evaluation </a:t>
            </a:r>
            <a:r>
              <a:rPr lang="en-US" sz="3200" dirty="0"/>
              <a:t>of </a:t>
            </a:r>
            <a:r>
              <a:rPr lang="en-US" sz="3200" dirty="0" smtClean="0"/>
              <a:t>data in regards to the statistical </a:t>
            </a:r>
            <a:r>
              <a:rPr lang="en-US" sz="3200" dirty="0"/>
              <a:t>significance tests </a:t>
            </a:r>
            <a:r>
              <a:rPr lang="en-US" sz="3200" dirty="0" smtClean="0"/>
              <a:t>and </a:t>
            </a:r>
            <a:r>
              <a:rPr lang="en-US" sz="3200" dirty="0"/>
              <a:t>training set results. </a:t>
            </a:r>
            <a:endParaRPr lang="en-US" sz="3200" dirty="0" smtClean="0"/>
          </a:p>
          <a:p>
            <a:endParaRPr lang="en-US" sz="2400" dirty="0"/>
          </a:p>
          <a:p>
            <a:endParaRPr lang="en-US" sz="2400"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63233194"/>
      </p:ext>
    </p:extLst>
  </p:cSld>
  <p:clrMapOvr>
    <a:masterClrMapping/>
  </p:clrMapOvr>
  <mc:AlternateContent xmlns:mc="http://schemas.openxmlformats.org/markup-compatibility/2006">
    <mc:Choice xmlns:p14="http://schemas.microsoft.com/office/powerpoint/2010/main" Requires="p14">
      <p:transition spd="slow" p14:dur="2000" advTm="34390"/>
    </mc:Choice>
    <mc:Fallback>
      <p:transition spd="slow" advTm="343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79554"/>
          </a:xfrm>
        </p:spPr>
        <p:txBody>
          <a:bodyPr>
            <a:normAutofit/>
          </a:bodyPr>
          <a:lstStyle/>
          <a:p>
            <a:r>
              <a:rPr lang="en-US" sz="2000" dirty="0" smtClean="0"/>
              <a:t>References</a:t>
            </a:r>
            <a:endParaRPr lang="en-US" sz="2000" dirty="0"/>
          </a:p>
        </p:txBody>
      </p:sp>
      <p:sp>
        <p:nvSpPr>
          <p:cNvPr id="3" name="Content Placeholder 2"/>
          <p:cNvSpPr>
            <a:spLocks noGrp="1"/>
          </p:cNvSpPr>
          <p:nvPr>
            <p:ph idx="1"/>
          </p:nvPr>
        </p:nvSpPr>
        <p:spPr>
          <a:xfrm>
            <a:off x="677334" y="949377"/>
            <a:ext cx="8596668" cy="5766216"/>
          </a:xfrm>
        </p:spPr>
        <p:txBody>
          <a:bodyPr>
            <a:normAutofit fontScale="25000" lnSpcReduction="20000"/>
          </a:bodyPr>
          <a:lstStyle/>
          <a:p>
            <a:pPr marL="0" indent="0">
              <a:buNone/>
            </a:pPr>
            <a:endParaRPr lang="en-US" dirty="0"/>
          </a:p>
          <a:p>
            <a:pPr marL="0" indent="0">
              <a:buNone/>
            </a:pPr>
            <a:r>
              <a:rPr lang="en-US" dirty="0" err="1"/>
              <a:t>Alcántara</a:t>
            </a:r>
            <a:r>
              <a:rPr lang="en-US" dirty="0"/>
              <a:t>-Ayala I, </a:t>
            </a:r>
            <a:r>
              <a:rPr lang="en-US" dirty="0" err="1"/>
              <a:t>López-García</a:t>
            </a:r>
            <a:r>
              <a:rPr lang="en-US" dirty="0"/>
              <a:t> J, </a:t>
            </a:r>
            <a:r>
              <a:rPr lang="en-US" dirty="0" err="1"/>
              <a:t>Garnica</a:t>
            </a:r>
            <a:r>
              <a:rPr lang="en-US" dirty="0"/>
              <a:t> R. On the landslide event in 2010 in the Monarch Butterfly Biosphere Reserve, Angangueo, Michoacán, Mexico. Landslides [serial online]. June 2012;9(2):263-273. Available from: Academic Search Complete, Ipswich, MA. Accessed June 14, 2017.</a:t>
            </a:r>
          </a:p>
          <a:p>
            <a:pPr marL="0" indent="0">
              <a:buNone/>
            </a:pPr>
            <a:endParaRPr lang="en-US" dirty="0"/>
          </a:p>
          <a:p>
            <a:pPr marL="0" indent="0">
              <a:buNone/>
            </a:pPr>
            <a:r>
              <a:rPr lang="en-US" dirty="0"/>
              <a:t>     Dowling, C., &amp; Santi, P. (2014). Debris flows and their toll on human life: a global analysis of debris-flow fatalities from 1950 to 2011. Natural Hazards, 71(1), 203-227. doi:10.1007/s11069-013-0907-4</a:t>
            </a:r>
          </a:p>
          <a:p>
            <a:pPr marL="0" indent="0">
              <a:buNone/>
            </a:pPr>
            <a:r>
              <a:rPr lang="en-US" dirty="0"/>
              <a:t>Google - https://www.google.com. Cover Page </a:t>
            </a:r>
            <a:r>
              <a:rPr lang="en-US" dirty="0" smtClean="0"/>
              <a:t>Photo</a:t>
            </a:r>
          </a:p>
          <a:p>
            <a:pPr marL="0" indent="0">
              <a:buNone/>
            </a:pPr>
            <a:endParaRPr lang="en-US" dirty="0"/>
          </a:p>
          <a:p>
            <a:pPr marL="0" indent="0">
              <a:buNone/>
            </a:pPr>
            <a:r>
              <a:rPr lang="en-US" dirty="0" smtClean="0"/>
              <a:t>Hoyt</a:t>
            </a:r>
            <a:r>
              <a:rPr lang="en-US" dirty="0"/>
              <a:t>, R. E., Snider, D., Thompson, C., &amp; </a:t>
            </a:r>
            <a:r>
              <a:rPr lang="en-US" dirty="0" err="1"/>
              <a:t>Mantravadi</a:t>
            </a:r>
            <a:r>
              <a:rPr lang="en-US" dirty="0"/>
              <a:t>, S. (2016). IBM Watson Analytics: Automating Visualization, Descriptive, and Predictive Statistics. JMIR Public Health and Surveillance, 2(2), e157. http://doi.org/10.2196/publichealth.5810</a:t>
            </a:r>
          </a:p>
          <a:p>
            <a:pPr marL="0" indent="0">
              <a:buNone/>
            </a:pPr>
            <a:endParaRPr lang="en-US" dirty="0"/>
          </a:p>
          <a:p>
            <a:pPr marL="0" indent="0">
              <a:buNone/>
            </a:pPr>
            <a:r>
              <a:rPr lang="en-US" dirty="0"/>
              <a:t>IBM.com - https://www.ibm.com/support/knowledgecenter/en/SS4QC9/com.ibm.solutions.wa_an_overview.2.0.0.doc/c_wa_an_ovrvw_stat_tests.html#c_wa_an_ovrvw_stat_tests</a:t>
            </a:r>
          </a:p>
          <a:p>
            <a:pPr marL="0" indent="0">
              <a:buNone/>
            </a:pPr>
            <a:endParaRPr lang="en-US" dirty="0"/>
          </a:p>
          <a:p>
            <a:pPr marL="0" indent="0">
              <a:buNone/>
            </a:pPr>
            <a:r>
              <a:rPr lang="en-US" dirty="0"/>
              <a:t>IBM.com - https://www.ibm.com/support/knowledgecenter/en/SS4QC9/com.ibm.solutions.wa_an_overview.2.0.0.doc/wa_discover_viz_analysis_panel.html</a:t>
            </a:r>
          </a:p>
          <a:p>
            <a:pPr marL="0" indent="0">
              <a:buNone/>
            </a:pPr>
            <a:r>
              <a:rPr lang="en-US" dirty="0" smtClean="0"/>
              <a:t>IBM </a:t>
            </a:r>
            <a:r>
              <a:rPr lang="en-US" dirty="0"/>
              <a:t>Watson </a:t>
            </a:r>
            <a:r>
              <a:rPr lang="en-US" dirty="0" smtClean="0"/>
              <a:t>Analytics </a:t>
            </a:r>
            <a:r>
              <a:rPr lang="en-US" dirty="0"/>
              <a:t>Quality In, Quality Out, McKinley Stacker IV</a:t>
            </a:r>
          </a:p>
          <a:p>
            <a:pPr marL="0" indent="0">
              <a:buNone/>
            </a:pPr>
            <a:r>
              <a:rPr lang="en-US" dirty="0"/>
              <a:t>https://www.ibm.com/communities/analytics/watson-analytics-blog/quality-in-quality-out/</a:t>
            </a:r>
          </a:p>
          <a:p>
            <a:pPr marL="0" indent="0">
              <a:buNone/>
            </a:pPr>
            <a:endParaRPr lang="en-US" dirty="0"/>
          </a:p>
          <a:p>
            <a:pPr marL="0" indent="0">
              <a:buNone/>
            </a:pPr>
            <a:r>
              <a:rPr lang="en-US" dirty="0"/>
              <a:t>     IBM.com https://www.ibm.com/support/knowledgecenter/en/SS4QC9/com.ibm.solutions.wa_an_overview.2.0.0.doc/wa_an_hlp_adjust_intro.html</a:t>
            </a:r>
          </a:p>
          <a:p>
            <a:pPr marL="0" indent="0">
              <a:buNone/>
            </a:pPr>
            <a:endParaRPr lang="en-US" dirty="0"/>
          </a:p>
          <a:p>
            <a:pPr marL="0" indent="0">
              <a:buNone/>
            </a:pPr>
            <a:r>
              <a:rPr lang="en-US" dirty="0"/>
              <a:t>     </a:t>
            </a:r>
            <a:r>
              <a:rPr lang="en-US" dirty="0" err="1"/>
              <a:t>Ke</a:t>
            </a:r>
            <a:r>
              <a:rPr lang="en-US" dirty="0"/>
              <a:t>, Z., </a:t>
            </a:r>
            <a:r>
              <a:rPr lang="en-US" dirty="0" err="1"/>
              <a:t>Xianwu</a:t>
            </a:r>
            <a:r>
              <a:rPr lang="en-US" dirty="0"/>
              <a:t>, X., Yang, H., </a:t>
            </a:r>
            <a:r>
              <a:rPr lang="en-US" dirty="0" err="1"/>
              <a:t>Gourley</a:t>
            </a:r>
            <a:r>
              <a:rPr lang="en-US" dirty="0"/>
              <a:t>, J. J., Ning, L., </a:t>
            </a:r>
            <a:r>
              <a:rPr lang="en-US" dirty="0" err="1"/>
              <a:t>Zhanming</a:t>
            </a:r>
            <a:r>
              <a:rPr lang="en-US" dirty="0"/>
              <a:t>, W., &amp; ... Wooten, R. (2016). </a:t>
            </a:r>
            <a:r>
              <a:rPr lang="en-US" dirty="0" err="1"/>
              <a:t>iCRESTRIGRS</a:t>
            </a:r>
            <a:r>
              <a:rPr lang="en-US" dirty="0"/>
              <a:t>: a coupled modeling system for cascading flood-landslide disaster forecasting. Hydrology &amp; Earth System Sciences, 20(12), 5035-5048. doi:10.5194/hess-20-5035-2016</a:t>
            </a:r>
          </a:p>
          <a:p>
            <a:pPr marL="0" indent="0">
              <a:buNone/>
            </a:pPr>
            <a:endParaRPr lang="en-US" dirty="0"/>
          </a:p>
          <a:p>
            <a:pPr marL="0" indent="0">
              <a:buNone/>
            </a:pPr>
            <a:r>
              <a:rPr lang="en-US" dirty="0"/>
              <a:t>     </a:t>
            </a:r>
            <a:r>
              <a:rPr lang="en-US" dirty="0" err="1"/>
              <a:t>Kirschbaum</a:t>
            </a:r>
            <a:r>
              <a:rPr lang="en-US" dirty="0"/>
              <a:t>, D., Stanley, T., &amp; Zhou, Y. (2015). Spatial and temporal analysis of a global landslide catalog. Geomorphology, 249 (</a:t>
            </a:r>
            <a:r>
              <a:rPr lang="en-US" dirty="0" err="1"/>
              <a:t>Geohazard</a:t>
            </a:r>
            <a:r>
              <a:rPr lang="en-US" dirty="0"/>
              <a:t> Databases: Concepts, Development, Applications), 4-15. doi:10.1016/j.geomorph.2015.03.016</a:t>
            </a:r>
          </a:p>
          <a:p>
            <a:pPr marL="0" indent="0">
              <a:buNone/>
            </a:pPr>
            <a:endParaRPr lang="en-US" dirty="0"/>
          </a:p>
          <a:p>
            <a:pPr marL="0" indent="0">
              <a:buNone/>
            </a:pPr>
            <a:r>
              <a:rPr lang="en-US" dirty="0"/>
              <a:t>     </a:t>
            </a:r>
            <a:r>
              <a:rPr lang="en-US" dirty="0" err="1"/>
              <a:t>Kirschbaum</a:t>
            </a:r>
            <a:r>
              <a:rPr lang="en-US" dirty="0"/>
              <a:t>, D. B., Adler, R., Hong, Y., Hill, S., &amp; Lerner-Lam, A. (2010). A global landslide catalog for hazard applications: method, results, and limitations. Natural Hazards, 52(3), 561–575. doi:10.1007/s11069-009-9401-4. [1]</a:t>
            </a:r>
          </a:p>
          <a:p>
            <a:pPr marL="0" indent="0">
              <a:buNone/>
            </a:pPr>
            <a:endParaRPr lang="en-US" dirty="0"/>
          </a:p>
          <a:p>
            <a:pPr marL="0" indent="0">
              <a:buNone/>
            </a:pPr>
            <a:r>
              <a:rPr lang="en-US" dirty="0"/>
              <a:t>       Microsoft.com - https://docs.microsoft.com/en-us/azure/data-catalog/data-catalog-how-to-data-profile</a:t>
            </a:r>
          </a:p>
          <a:p>
            <a:pPr marL="0" indent="0">
              <a:buNone/>
            </a:pPr>
            <a:endParaRPr lang="en-US" dirty="0"/>
          </a:p>
          <a:p>
            <a:pPr marL="0" indent="0">
              <a:buNone/>
            </a:pPr>
            <a:r>
              <a:rPr lang="en-US" dirty="0"/>
              <a:t>     NASA.com</a:t>
            </a:r>
          </a:p>
          <a:p>
            <a:pPr marL="0" indent="0">
              <a:buNone/>
            </a:pPr>
            <a:r>
              <a:rPr lang="en-US" dirty="0"/>
              <a:t>“This dataset on data.nasa.gov was a one-time export from the Global Landslide Catalog maintained separately. It is current as of March 7, 2016. The original catalog is available here: http://ojo-streamer.herokuapp.com/”</a:t>
            </a:r>
          </a:p>
          <a:p>
            <a:pPr marL="0" indent="0">
              <a:buNone/>
            </a:pPr>
            <a:endParaRPr lang="en-US" dirty="0" smtClean="0"/>
          </a:p>
          <a:p>
            <a:pPr marL="0" indent="0">
              <a:buNone/>
            </a:pPr>
            <a:r>
              <a:rPr lang="en-US" dirty="0" err="1" smtClean="0"/>
              <a:t>Rawat</a:t>
            </a:r>
            <a:r>
              <a:rPr lang="en-US" dirty="0"/>
              <a:t>, M. S., </a:t>
            </a:r>
            <a:r>
              <a:rPr lang="en-US" dirty="0" err="1"/>
              <a:t>Uniyal</a:t>
            </a:r>
            <a:r>
              <a:rPr lang="en-US" dirty="0"/>
              <a:t>, D. P., </a:t>
            </a:r>
            <a:r>
              <a:rPr lang="en-US" dirty="0" err="1"/>
              <a:t>Dobhal</a:t>
            </a:r>
            <a:r>
              <a:rPr lang="en-US" dirty="0"/>
              <a:t>, R., Joshi, V., </a:t>
            </a:r>
            <a:r>
              <a:rPr lang="en-US" dirty="0" err="1"/>
              <a:t>Rawat</a:t>
            </a:r>
            <a:r>
              <a:rPr lang="en-US" dirty="0"/>
              <a:t>, B. S., </a:t>
            </a:r>
            <a:r>
              <a:rPr lang="en-US" dirty="0" err="1"/>
              <a:t>Bartwal</a:t>
            </a:r>
            <a:r>
              <a:rPr lang="en-US" dirty="0"/>
              <a:t>, A., &amp; ... </a:t>
            </a:r>
            <a:r>
              <a:rPr lang="en-US" dirty="0" err="1"/>
              <a:t>Aswal</a:t>
            </a:r>
            <a:r>
              <a:rPr lang="en-US" dirty="0"/>
              <a:t>, A. (2015). Study of landslide hazard zonation in </a:t>
            </a:r>
            <a:r>
              <a:rPr lang="en-US" dirty="0" err="1"/>
              <a:t>Mandakini</a:t>
            </a:r>
            <a:r>
              <a:rPr lang="en-US" dirty="0"/>
              <a:t> Valley, </a:t>
            </a:r>
            <a:r>
              <a:rPr lang="en-US" dirty="0" err="1"/>
              <a:t>Rudraprayag</a:t>
            </a:r>
            <a:r>
              <a:rPr lang="en-US" dirty="0"/>
              <a:t> district, </a:t>
            </a:r>
            <a:r>
              <a:rPr lang="en-US" dirty="0" err="1"/>
              <a:t>Uttarakhand</a:t>
            </a:r>
            <a:r>
              <a:rPr lang="en-US" dirty="0"/>
              <a:t> using remote sensing and GIS. Current Science (00113891), 109(1), 158-170.</a:t>
            </a:r>
          </a:p>
          <a:p>
            <a:pPr marL="0" indent="0">
              <a:buNone/>
            </a:pPr>
            <a:endParaRPr lang="en-US" dirty="0"/>
          </a:p>
          <a:p>
            <a:pPr marL="0" indent="0">
              <a:buNone/>
            </a:pPr>
            <a:r>
              <a:rPr lang="en-US" dirty="0"/>
              <a:t>     </a:t>
            </a:r>
            <a:r>
              <a:rPr lang="en-US" dirty="0" err="1"/>
              <a:t>Rosnay</a:t>
            </a:r>
            <a:r>
              <a:rPr lang="en-US" dirty="0"/>
              <a:t> J de. (1997 &amp;1979) Analytic vs. Systemic Approaches</a:t>
            </a:r>
          </a:p>
          <a:p>
            <a:pPr marL="0" indent="0">
              <a:buNone/>
            </a:pPr>
            <a:endParaRPr lang="en-US" dirty="0"/>
          </a:p>
          <a:p>
            <a:pPr marL="0" indent="0">
              <a:buNone/>
            </a:pPr>
            <a:r>
              <a:rPr lang="en-US" dirty="0"/>
              <a:t> </a:t>
            </a:r>
          </a:p>
          <a:p>
            <a:pPr marL="0" indent="0">
              <a:buNone/>
            </a:pPr>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77974481"/>
      </p:ext>
    </p:extLst>
  </p:cSld>
  <p:clrMapOvr>
    <a:masterClrMapping/>
  </p:clrMapOvr>
  <mc:AlternateContent xmlns:mc="http://schemas.openxmlformats.org/markup-compatibility/2006">
    <mc:Choice xmlns:p14="http://schemas.microsoft.com/office/powerpoint/2010/main" Requires="p14">
      <p:transition spd="slow" p14:dur="2000" advTm="7095"/>
    </mc:Choice>
    <mc:Fallback>
      <p:transition spd="slow" advTm="70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4506" y="1493017"/>
            <a:ext cx="5481279" cy="4645152"/>
          </a:xfrm>
        </p:spPr>
      </p:pic>
    </p:spTree>
    <p:extLst>
      <p:ext uri="{BB962C8B-B14F-4D97-AF65-F5344CB8AC3E}">
        <p14:creationId xmlns:p14="http://schemas.microsoft.com/office/powerpoint/2010/main" val="17622073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Analysis Project Description</a:t>
            </a:r>
            <a:endParaRPr lang="en-US" dirty="0"/>
          </a:p>
        </p:txBody>
      </p:sp>
      <p:sp>
        <p:nvSpPr>
          <p:cNvPr id="3" name="Content Placeholder 2"/>
          <p:cNvSpPr>
            <a:spLocks noGrp="1"/>
          </p:cNvSpPr>
          <p:nvPr>
            <p:ph idx="1"/>
          </p:nvPr>
        </p:nvSpPr>
        <p:spPr>
          <a:xfrm>
            <a:off x="677334" y="1710213"/>
            <a:ext cx="8596668" cy="4349393"/>
          </a:xfrm>
        </p:spPr>
        <p:txBody>
          <a:bodyPr>
            <a:normAutofit/>
          </a:bodyPr>
          <a:lstStyle/>
          <a:p>
            <a:r>
              <a:rPr lang="en-US" dirty="0" smtClean="0"/>
              <a:t>      </a:t>
            </a:r>
            <a:r>
              <a:rPr lang="en-US" sz="2000" dirty="0" smtClean="0"/>
              <a:t>As </a:t>
            </a:r>
            <a:r>
              <a:rPr lang="en-US" sz="2000" dirty="0"/>
              <a:t>the lead of a data analytics team contracted to NASA </a:t>
            </a:r>
            <a:r>
              <a:rPr lang="en-US" sz="2000" dirty="0" smtClean="0"/>
              <a:t>for project designed </a:t>
            </a:r>
            <a:r>
              <a:rPr lang="en-US" sz="2000" dirty="0"/>
              <a:t>to address why the United States falls within a list of countries with moderate to high fatalities from landslides. </a:t>
            </a:r>
            <a:endParaRPr lang="en-US" sz="2000" dirty="0" smtClean="0"/>
          </a:p>
          <a:p>
            <a:endParaRPr lang="en-US" sz="2000" dirty="0" smtClean="0"/>
          </a:p>
          <a:p>
            <a:r>
              <a:rPr lang="en-US" sz="2000" dirty="0" smtClean="0"/>
              <a:t>     Analysis </a:t>
            </a:r>
            <a:r>
              <a:rPr lang="en-US" sz="2000" dirty="0"/>
              <a:t>of the landslide data </a:t>
            </a:r>
            <a:r>
              <a:rPr lang="en-US" sz="2000" dirty="0" smtClean="0"/>
              <a:t>will </a:t>
            </a:r>
            <a:r>
              <a:rPr lang="en-US" sz="2000" dirty="0"/>
              <a:t>guess to why the U.S has such a high fatality rate due to landslides although being one of the most well developed and wealthiest countries in the world. </a:t>
            </a:r>
            <a:endParaRPr lang="en-US" sz="2000" dirty="0" smtClean="0"/>
          </a:p>
          <a:p>
            <a:endParaRPr lang="en-US" sz="2000" dirty="0" smtClean="0"/>
          </a:p>
          <a:p>
            <a:r>
              <a:rPr lang="en-US" sz="2000" dirty="0" smtClean="0"/>
              <a:t>     I </a:t>
            </a:r>
            <a:r>
              <a:rPr lang="en-US" sz="2000" dirty="0"/>
              <a:t>will be </a:t>
            </a:r>
            <a:r>
              <a:rPr lang="en-US" sz="2000" dirty="0" smtClean="0"/>
              <a:t>address </a:t>
            </a:r>
            <a:r>
              <a:rPr lang="en-US" sz="2000" dirty="0"/>
              <a:t>specific technology needs as well as a broader view of data </a:t>
            </a:r>
            <a:r>
              <a:rPr lang="en-US" sz="2000" dirty="0" smtClean="0"/>
              <a:t>integration</a:t>
            </a:r>
            <a:r>
              <a:rPr lang="en-US" sz="2000" dirty="0"/>
              <a:t> </a:t>
            </a:r>
            <a:r>
              <a:rPr lang="en-US" sz="2000" dirty="0" smtClean="0"/>
              <a:t>using </a:t>
            </a:r>
            <a:r>
              <a:rPr lang="en-US" sz="2000" dirty="0"/>
              <a:t>data integration techniques though the use of </a:t>
            </a:r>
            <a:r>
              <a:rPr lang="en-US" sz="2000" dirty="0" smtClean="0"/>
              <a:t>IBM Watson analytics.</a:t>
            </a:r>
            <a:endParaRPr lang="en-US" sz="2000"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15645792"/>
      </p:ext>
    </p:extLst>
  </p:cSld>
  <p:clrMapOvr>
    <a:masterClrMapping/>
  </p:clrMapOvr>
  <mc:AlternateContent xmlns:mc="http://schemas.openxmlformats.org/markup-compatibility/2006">
    <mc:Choice xmlns:p14="http://schemas.microsoft.com/office/powerpoint/2010/main" Requires="p14">
      <p:transition spd="slow" p14:dur="2000" advTm="44667"/>
    </mc:Choice>
    <mc:Fallback>
      <p:transition spd="slow" advTm="446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024328"/>
          </a:xfrm>
        </p:spPr>
        <p:txBody>
          <a:bodyPr/>
          <a:lstStyle/>
          <a:p>
            <a:r>
              <a:rPr lang="en-US" dirty="0" smtClean="0"/>
              <a:t>Describe the Data</a:t>
            </a:r>
            <a:endParaRPr lang="en-US" dirty="0"/>
          </a:p>
        </p:txBody>
      </p:sp>
      <p:sp>
        <p:nvSpPr>
          <p:cNvPr id="3" name="Content Placeholder 2"/>
          <p:cNvSpPr>
            <a:spLocks noGrp="1"/>
          </p:cNvSpPr>
          <p:nvPr>
            <p:ph idx="1"/>
          </p:nvPr>
        </p:nvSpPr>
        <p:spPr>
          <a:xfrm>
            <a:off x="499913" y="1273485"/>
            <a:ext cx="8596668" cy="2210405"/>
          </a:xfrm>
        </p:spPr>
        <p:txBody>
          <a:bodyPr/>
          <a:lstStyle/>
          <a:p>
            <a:r>
              <a:rPr lang="en-US" dirty="0"/>
              <a:t>Global Landslide Catalog Export</a:t>
            </a:r>
          </a:p>
          <a:p>
            <a:r>
              <a:rPr lang="en-US" dirty="0"/>
              <a:t>The Global Landslide Catalog (GLC) was developed with the goal of identifying rainfall-triggered landslide events around the world, regardless of size, impacts or location. The GLC considers all types of mass movements triggered by rainfall, which have been reported in the media, disaster databases, scientific reports, or other sources. The GLC has been compiled since 2007 at NASA Goddard Space Flight Center. </a:t>
            </a:r>
          </a:p>
        </p:txBody>
      </p:sp>
      <p:pic>
        <p:nvPicPr>
          <p:cNvPr id="4" name="Picture 3"/>
          <p:cNvPicPr/>
          <p:nvPr/>
        </p:nvPicPr>
        <p:blipFill>
          <a:blip r:embed="rId4">
            <a:extLst>
              <a:ext uri="{28A0092B-C50C-407E-A947-70E740481C1C}">
                <a14:useLocalDpi xmlns:a14="http://schemas.microsoft.com/office/drawing/2010/main" val="0"/>
              </a:ext>
            </a:extLst>
          </a:blip>
          <a:srcRect/>
          <a:stretch>
            <a:fillRect/>
          </a:stretch>
        </p:blipFill>
        <p:spPr bwMode="auto">
          <a:xfrm>
            <a:off x="2467574" y="3483890"/>
            <a:ext cx="5944235" cy="3340735"/>
          </a:xfrm>
          <a:prstGeom prst="rect">
            <a:avLst/>
          </a:prstGeom>
          <a:noFill/>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83897308"/>
      </p:ext>
    </p:extLst>
  </p:cSld>
  <p:clrMapOvr>
    <a:masterClrMapping/>
  </p:clrMapOvr>
  <mc:AlternateContent xmlns:mc="http://schemas.openxmlformats.org/markup-compatibility/2006">
    <mc:Choice xmlns:p14="http://schemas.microsoft.com/office/powerpoint/2010/main" Requires="p14">
      <p:transition spd="slow" p14:dur="2000" advTm="79784"/>
    </mc:Choice>
    <mc:Fallback>
      <p:transition spd="slow" advTm="797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86937"/>
          </a:xfrm>
        </p:spPr>
        <p:txBody>
          <a:bodyPr/>
          <a:lstStyle/>
          <a:p>
            <a:r>
              <a:rPr lang="en-US" dirty="0" smtClean="0"/>
              <a:t>List of Variables</a:t>
            </a:r>
            <a:endParaRPr lang="en-US" dirty="0"/>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68991" y="1296537"/>
            <a:ext cx="9048465" cy="5254387"/>
          </a:xfr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1502832"/>
      </p:ext>
    </p:extLst>
  </p:cSld>
  <p:clrMapOvr>
    <a:masterClrMapping/>
  </p:clrMapOvr>
  <mc:AlternateContent xmlns:mc="http://schemas.openxmlformats.org/markup-compatibility/2006">
    <mc:Choice xmlns:p14="http://schemas.microsoft.com/office/powerpoint/2010/main" Requires="p14">
      <p:transition spd="slow" p14:dur="2000" advTm="37210"/>
    </mc:Choice>
    <mc:Fallback>
      <p:transition spd="slow" advTm="372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Analysis Strategy</a:t>
            </a:r>
            <a:endParaRPr lang="en-US" dirty="0"/>
          </a:p>
        </p:txBody>
      </p:sp>
      <p:sp>
        <p:nvSpPr>
          <p:cNvPr id="3" name="Content Placeholder 2"/>
          <p:cNvSpPr>
            <a:spLocks noGrp="1"/>
          </p:cNvSpPr>
          <p:nvPr>
            <p:ph idx="1"/>
          </p:nvPr>
        </p:nvSpPr>
        <p:spPr/>
        <p:txBody>
          <a:bodyPr/>
          <a:lstStyle/>
          <a:p>
            <a:r>
              <a:rPr lang="en-US" dirty="0" smtClean="0"/>
              <a:t>    </a:t>
            </a:r>
            <a:r>
              <a:rPr lang="en-US" sz="2000" dirty="0" smtClean="0"/>
              <a:t>Using </a:t>
            </a:r>
            <a:r>
              <a:rPr lang="en-US" sz="2000" dirty="0"/>
              <a:t>IBM Watson Analytics we will inspect and read the data while assessing it for data quality. Watson issued a data quality score to all of the columns which enabled me to delete data of poor quality that will possibly sabotage the data by calculating the degree to which the data is appropriate for predictive analysis. </a:t>
            </a:r>
            <a:endParaRPr lang="en-US" sz="2000" dirty="0" smtClean="0"/>
          </a:p>
          <a:p>
            <a:endParaRPr lang="en-US" sz="2000" dirty="0" smtClean="0"/>
          </a:p>
          <a:p>
            <a:r>
              <a:rPr lang="en-US" sz="2000" dirty="0" smtClean="0"/>
              <a:t>Integration of </a:t>
            </a:r>
            <a:r>
              <a:rPr lang="en-US" sz="2000" dirty="0"/>
              <a:t>the Systemic Approach which coalesces and distillates on the interaction between elements while studying the effects of interactions. We will be emphasizing the global fatality rate in comparison to the US while modifying groups of variables concurrently. </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54755912"/>
      </p:ext>
    </p:extLst>
  </p:cSld>
  <p:clrMapOvr>
    <a:masterClrMapping/>
  </p:clrMapOvr>
  <mc:AlternateContent xmlns:mc="http://schemas.openxmlformats.org/markup-compatibility/2006">
    <mc:Choice xmlns:p14="http://schemas.microsoft.com/office/powerpoint/2010/main" Requires="p14">
      <p:transition spd="slow" p14:dur="2000" advTm="162627"/>
    </mc:Choice>
    <mc:Fallback>
      <p:transition spd="slow" advTm="1626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smtClean="0"/>
              <a:t>What </a:t>
            </a:r>
            <a:r>
              <a:rPr lang="en-US" sz="2000" dirty="0"/>
              <a:t>drives </a:t>
            </a:r>
            <a:r>
              <a:rPr lang="en-US" sz="2000"/>
              <a:t>landslide </a:t>
            </a:r>
            <a:r>
              <a:rPr lang="en-US" sz="2000" smtClean="0"/>
              <a:t>type? </a:t>
            </a:r>
            <a:br>
              <a:rPr lang="en-US" sz="2000" smtClean="0"/>
            </a:br>
            <a:r>
              <a:rPr lang="en-US" sz="2000" dirty="0" smtClean="0"/>
              <a:t>The </a:t>
            </a:r>
            <a:r>
              <a:rPr lang="en-US" sz="2000" dirty="0"/>
              <a:t>highest predictor shown here is continent code which coincides with the data due to the fact of India’s and China’s high landslide fatality rate.</a:t>
            </a:r>
          </a:p>
        </p:txBody>
      </p:sp>
      <p:pic>
        <p:nvPicPr>
          <p:cNvPr id="4" name="Content Placeholder 3"/>
          <p:cNvPicPr>
            <a:picLocks noGrp="1" noChangeAspect="1"/>
          </p:cNvPicPr>
          <p:nvPr>
            <p:ph idx="1"/>
          </p:nvPr>
        </p:nvPicPr>
        <p:blipFill>
          <a:blip r:embed="rId4"/>
          <a:stretch>
            <a:fillRect/>
          </a:stretch>
        </p:blipFill>
        <p:spPr>
          <a:xfrm>
            <a:off x="1815152" y="1921660"/>
            <a:ext cx="6620283" cy="3722069"/>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61732896"/>
      </p:ext>
    </p:extLst>
  </p:cSld>
  <p:clrMapOvr>
    <a:masterClrMapping/>
  </p:clrMapOvr>
  <mc:AlternateContent xmlns:mc="http://schemas.openxmlformats.org/markup-compatibility/2006">
    <mc:Choice xmlns:p14="http://schemas.microsoft.com/office/powerpoint/2010/main" Requires="p14">
      <p:transition spd="slow" p14:dur="2000" advTm="74917"/>
    </mc:Choice>
    <mc:Fallback>
      <p:transition spd="slow" advTm="74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393" y="444708"/>
            <a:ext cx="8596668" cy="1548984"/>
          </a:xfrm>
        </p:spPr>
        <p:txBody>
          <a:bodyPr>
            <a:noAutofit/>
          </a:bodyPr>
          <a:lstStyle/>
          <a:p>
            <a:r>
              <a:rPr lang="en-US" sz="1800" dirty="0"/>
              <a:t>In Figure 3 I ask the question how the values of population compare by landslide size and landslide type. </a:t>
            </a:r>
            <a:r>
              <a:rPr lang="en-US" sz="1800" dirty="0" smtClean="0"/>
              <a:t>The bar charts show </a:t>
            </a:r>
            <a:r>
              <a:rPr lang="en-US" sz="1800" dirty="0"/>
              <a:t>mudslides as the mean type. In figure 4 the landslide type median is shown as the teal representation the bar chart. In figure 5 Sri Lanka is show as the country with the median value for population. </a:t>
            </a:r>
            <a:r>
              <a:rPr lang="en-US" sz="1800" dirty="0" smtClean="0"/>
              <a:t/>
            </a:r>
            <a:br>
              <a:rPr lang="en-US" sz="1800" dirty="0" smtClean="0"/>
            </a:br>
            <a:r>
              <a:rPr lang="en-US" sz="1800" dirty="0"/>
              <a:t/>
            </a:r>
            <a:br>
              <a:rPr lang="en-US" sz="1800" dirty="0"/>
            </a:br>
            <a:r>
              <a:rPr lang="en-US" sz="1800" dirty="0"/>
              <a:t>Figure #3 – Mudslide as Mean Type				Figure 4 – Landslide Type Median</a:t>
            </a:r>
          </a:p>
        </p:txBody>
      </p:sp>
      <p:pic>
        <p:nvPicPr>
          <p:cNvPr id="4" name="Content Placeholder 3"/>
          <p:cNvPicPr>
            <a:picLocks noGrp="1" noChangeAspect="1"/>
          </p:cNvPicPr>
          <p:nvPr>
            <p:ph idx="1"/>
          </p:nvPr>
        </p:nvPicPr>
        <p:blipFill>
          <a:blip r:embed="rId4"/>
          <a:stretch>
            <a:fillRect/>
          </a:stretch>
        </p:blipFill>
        <p:spPr>
          <a:xfrm>
            <a:off x="826857" y="3198300"/>
            <a:ext cx="3676207" cy="2932677"/>
          </a:xfrm>
          <a:prstGeom prst="rect">
            <a:avLst/>
          </a:prstGeom>
        </p:spPr>
      </p:pic>
      <p:pic>
        <p:nvPicPr>
          <p:cNvPr id="5" name="Picture 4"/>
          <p:cNvPicPr>
            <a:picLocks noChangeAspect="1"/>
          </p:cNvPicPr>
          <p:nvPr/>
        </p:nvPicPr>
        <p:blipFill>
          <a:blip r:embed="rId5"/>
          <a:stretch>
            <a:fillRect/>
          </a:stretch>
        </p:blipFill>
        <p:spPr>
          <a:xfrm>
            <a:off x="5249597" y="3198301"/>
            <a:ext cx="3676207" cy="2932676"/>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4343100"/>
      </p:ext>
    </p:extLst>
  </p:cSld>
  <p:clrMapOvr>
    <a:masterClrMapping/>
  </p:clrMapOvr>
  <mc:AlternateContent xmlns:mc="http://schemas.openxmlformats.org/markup-compatibility/2006">
    <mc:Choice xmlns:p14="http://schemas.microsoft.com/office/powerpoint/2010/main" Requires="p14">
      <p:transition spd="slow" p14:dur="2000" advTm="69146"/>
    </mc:Choice>
    <mc:Fallback>
      <p:transition spd="slow" advTm="691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054308"/>
          </a:xfrm>
        </p:spPr>
        <p:txBody>
          <a:bodyPr>
            <a:normAutofit/>
          </a:bodyPr>
          <a:lstStyle/>
          <a:p>
            <a:r>
              <a:rPr lang="en-US" sz="2400" dirty="0"/>
              <a:t>Figure #</a:t>
            </a:r>
            <a:r>
              <a:rPr lang="en-US" sz="2400" dirty="0" smtClean="0"/>
              <a:t>5( Left) – </a:t>
            </a:r>
            <a:r>
              <a:rPr lang="en-US" sz="2400" dirty="0"/>
              <a:t>Sri Lanka as Median </a:t>
            </a:r>
            <a:r>
              <a:rPr lang="en-US" sz="2400" dirty="0" smtClean="0"/>
              <a:t>Population</a:t>
            </a:r>
            <a:br>
              <a:rPr lang="en-US" sz="2400" dirty="0" smtClean="0"/>
            </a:br>
            <a:r>
              <a:rPr lang="en-US" sz="2400" dirty="0"/>
              <a:t>Figure #</a:t>
            </a:r>
            <a:r>
              <a:rPr lang="en-US" sz="2400" dirty="0" smtClean="0"/>
              <a:t>6 (Right) </a:t>
            </a:r>
            <a:r>
              <a:rPr lang="en-US" sz="2400" dirty="0"/>
              <a:t>- </a:t>
            </a:r>
            <a:r>
              <a:rPr lang="en-US" sz="2400" dirty="0" err="1"/>
              <a:t>Uttarakhand</a:t>
            </a:r>
            <a:r>
              <a:rPr lang="en-US" sz="2400" dirty="0"/>
              <a:t> </a:t>
            </a:r>
            <a:r>
              <a:rPr lang="en-US" sz="2400" dirty="0" smtClean="0"/>
              <a:t>highest </a:t>
            </a:r>
            <a:r>
              <a:rPr lang="en-US" sz="2400" dirty="0"/>
              <a:t>number of fatalities</a:t>
            </a:r>
          </a:p>
        </p:txBody>
      </p:sp>
      <p:pic>
        <p:nvPicPr>
          <p:cNvPr id="4" name="Content Placeholder 3"/>
          <p:cNvPicPr>
            <a:picLocks noGrp="1" noChangeAspect="1"/>
          </p:cNvPicPr>
          <p:nvPr>
            <p:ph idx="1"/>
          </p:nvPr>
        </p:nvPicPr>
        <p:blipFill>
          <a:blip r:embed="rId4"/>
          <a:stretch>
            <a:fillRect/>
          </a:stretch>
        </p:blipFill>
        <p:spPr>
          <a:xfrm>
            <a:off x="388792" y="1914578"/>
            <a:ext cx="5486876" cy="3084843"/>
          </a:xfrm>
          <a:prstGeom prst="rect">
            <a:avLst/>
          </a:prstGeom>
        </p:spPr>
      </p:pic>
      <p:pic>
        <p:nvPicPr>
          <p:cNvPr id="5" name="Picture 4"/>
          <p:cNvPicPr/>
          <p:nvPr/>
        </p:nvPicPr>
        <p:blipFill>
          <a:blip r:embed="rId5"/>
          <a:stretch>
            <a:fillRect/>
          </a:stretch>
        </p:blipFill>
        <p:spPr>
          <a:xfrm>
            <a:off x="6160481" y="1914578"/>
            <a:ext cx="5486400" cy="3084830"/>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95326439"/>
      </p:ext>
    </p:extLst>
  </p:cSld>
  <p:clrMapOvr>
    <a:masterClrMapping/>
  </p:clrMapOvr>
  <mc:AlternateContent xmlns:mc="http://schemas.openxmlformats.org/markup-compatibility/2006">
    <mc:Choice xmlns:p14="http://schemas.microsoft.com/office/powerpoint/2010/main" Requires="p14">
      <p:transition spd="slow" p14:dur="2000" advTm="71971"/>
    </mc:Choice>
    <mc:Fallback>
      <p:transition spd="slow" advTm="719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Recommendations: Data Collection &amp; Accountability</a:t>
            </a:r>
            <a:endParaRPr lang="en-US" sz="2800" dirty="0"/>
          </a:p>
        </p:txBody>
      </p:sp>
      <p:sp>
        <p:nvSpPr>
          <p:cNvPr id="3" name="Content Placeholder 2"/>
          <p:cNvSpPr>
            <a:spLocks noGrp="1"/>
          </p:cNvSpPr>
          <p:nvPr>
            <p:ph idx="1"/>
          </p:nvPr>
        </p:nvSpPr>
        <p:spPr>
          <a:xfrm>
            <a:off x="677334" y="1323833"/>
            <a:ext cx="8596668" cy="5145206"/>
          </a:xfrm>
        </p:spPr>
        <p:txBody>
          <a:bodyPr>
            <a:normAutofit/>
          </a:bodyPr>
          <a:lstStyle/>
          <a:p>
            <a:r>
              <a:rPr lang="en-US" dirty="0" smtClean="0"/>
              <a:t>    </a:t>
            </a:r>
            <a:r>
              <a:rPr lang="en-US" sz="2800" dirty="0"/>
              <a:t>T</a:t>
            </a:r>
            <a:r>
              <a:rPr lang="en-US" sz="2800" dirty="0" smtClean="0"/>
              <a:t>here </a:t>
            </a:r>
            <a:r>
              <a:rPr lang="en-US" sz="2800" dirty="0"/>
              <a:t>is </a:t>
            </a:r>
            <a:r>
              <a:rPr lang="en-US" sz="2800" dirty="0" smtClean="0"/>
              <a:t>little </a:t>
            </a:r>
            <a:r>
              <a:rPr lang="en-US" sz="2800" dirty="0"/>
              <a:t>information on the historical occurrence of landslides at the global </a:t>
            </a:r>
            <a:r>
              <a:rPr lang="en-US" sz="2800" dirty="0" smtClean="0"/>
              <a:t>scale; information </a:t>
            </a:r>
            <a:r>
              <a:rPr lang="en-US" sz="2800" dirty="0"/>
              <a:t>is mostly based on media reports, online databases, and other sources. </a:t>
            </a:r>
            <a:endParaRPr lang="en-US" sz="2800" dirty="0" smtClean="0"/>
          </a:p>
          <a:p>
            <a:endParaRPr lang="en-US" sz="2800" dirty="0" smtClean="0"/>
          </a:p>
          <a:p>
            <a:r>
              <a:rPr lang="en-US" sz="2800" dirty="0" smtClean="0"/>
              <a:t>Fewer </a:t>
            </a:r>
            <a:r>
              <a:rPr lang="en-US" sz="2800" dirty="0"/>
              <a:t>than 5% of the fatalities were reported in North America, suggesting a significant amount of under-reporting in other </a:t>
            </a:r>
            <a:r>
              <a:rPr lang="en-US" sz="2800" dirty="0" smtClean="0"/>
              <a:t>regions </a:t>
            </a:r>
            <a:r>
              <a:rPr lang="en-US" dirty="0" smtClean="0"/>
              <a:t>(</a:t>
            </a:r>
            <a:r>
              <a:rPr lang="en-US" dirty="0" err="1" smtClean="0"/>
              <a:t>Kirschbaum</a:t>
            </a:r>
            <a:r>
              <a:rPr lang="en-US" dirty="0"/>
              <a:t>, Stanley, &amp; Zhou, 2015). </a:t>
            </a:r>
          </a:p>
          <a:p>
            <a:endParaRPr lang="en-US" dirty="0"/>
          </a:p>
          <a:p>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68258497"/>
      </p:ext>
    </p:extLst>
  </p:cSld>
  <p:clrMapOvr>
    <a:masterClrMapping/>
  </p:clrMapOvr>
  <mc:AlternateContent xmlns:mc="http://schemas.openxmlformats.org/markup-compatibility/2006">
    <mc:Choice xmlns:p14="http://schemas.microsoft.com/office/powerpoint/2010/main" Requires="p14">
      <p:transition spd="slow" p14:dur="2000" advTm="104203"/>
    </mc:Choice>
    <mc:Fallback>
      <p:transition spd="slow" advTm="1042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454</TotalTime>
  <Words>1368</Words>
  <Application>Microsoft Office PowerPoint</Application>
  <PresentationFormat>Widescreen</PresentationFormat>
  <Paragraphs>77</Paragraphs>
  <Slides>14</Slides>
  <Notes>4</Notes>
  <HiddenSlides>0</HiddenSlides>
  <MMClips>13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Trebuchet MS</vt:lpstr>
      <vt:lpstr>Wingdings 3</vt:lpstr>
      <vt:lpstr>Facet</vt:lpstr>
      <vt:lpstr>NASA Landslide Global Fatality Data Analysis Project</vt:lpstr>
      <vt:lpstr>Data Analysis Project Description</vt:lpstr>
      <vt:lpstr>Describe the Data</vt:lpstr>
      <vt:lpstr>List of Variables</vt:lpstr>
      <vt:lpstr>Data Analysis Strategy</vt:lpstr>
      <vt:lpstr>What drives landslide type?  The highest predictor shown here is continent code which coincides with the data due to the fact of India’s and China’s high landslide fatality rate.</vt:lpstr>
      <vt:lpstr>In Figure 3 I ask the question how the values of population compare by landslide size and landslide type. The bar charts show mudslides as the mean type. In figure 4 the landslide type median is shown as the teal representation the bar chart. In figure 5 Sri Lanka is show as the country with the median value for population.   Figure #3 – Mudslide as Mean Type    Figure 4 – Landslide Type Median</vt:lpstr>
      <vt:lpstr>Figure #5( Left) – Sri Lanka as Median Population Figure #6 (Right) - Uttarakhand highest number of fatalities</vt:lpstr>
      <vt:lpstr>Recommendations: Data Collection &amp; Accountability</vt:lpstr>
      <vt:lpstr>Recommendations: Education &amp; Prevention</vt:lpstr>
      <vt:lpstr>Lessons Learned</vt:lpstr>
      <vt:lpstr>Next Steps</vt:lpstr>
      <vt:lpstr>References</vt:lpstr>
      <vt:lpstr>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for your Data Analysis Project</dc:title>
  <dc:creator>Jon McKeeby</dc:creator>
  <cp:lastModifiedBy>Beaux Beaux</cp:lastModifiedBy>
  <cp:revision>40</cp:revision>
  <dcterms:created xsi:type="dcterms:W3CDTF">2015-08-30T00:29:46Z</dcterms:created>
  <dcterms:modified xsi:type="dcterms:W3CDTF">2017-07-28T18:11:11Z</dcterms:modified>
</cp:coreProperties>
</file>